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Welcome! Open with energy. Ask: what time did you wake up today?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kids to shout out their own times for each activity before revealing these.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Joke: a clock never gets hungry because it always 'goes back four seconds' — wait, just enjoy the groans.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here, let kids call out matches out loud or in chat before revealing answer order A-9:00? etc. Actual mapping: A=3:15,B=9:00,C=6:30.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kids 30-60 sec to answer in chat. Answer: 10+60+10 = 80 minutes (1 hour 20 minutes).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F3C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645920"/>
            <a:ext cx="4114800" cy="4114800"/>
          </a:xfrm>
          <a:prstGeom prst="ellipse">
            <a:avLst/>
          </a:prstGeom>
          <a:solidFill>
            <a:srgbClr val="5BC8F2">
              <a:alpha val="20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9875520" y="4114800"/>
            <a:ext cx="4572000" cy="4572000"/>
          </a:xfrm>
          <a:prstGeom prst="ellipse">
            <a:avLst/>
          </a:prstGeom>
          <a:solidFill>
            <a:srgbClr val="F96167">
              <a:alpha val="20000"/>
            </a:srgbClr>
          </a:solidFill>
          <a:ln/>
        </p:spPr>
        <p:txBody>
          <a:bodyPr/>
          <a:p/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594360"/>
            <a:ext cx="1554480" cy="1554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286000"/>
            <a:ext cx="112471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Learn TIME!</a:t>
            </a:r>
            <a:endParaRPr lang="en-US" sz="5400" dirty="0"/>
          </a:p>
        </p:txBody>
      </p:sp>
      <p:sp>
        <p:nvSpPr>
          <p:cNvPr id="6" name="Text 3"/>
          <p:cNvSpPr/>
          <p:nvPr/>
        </p:nvSpPr>
        <p:spPr>
          <a:xfrm>
            <a:off x="457200" y="342900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F9E7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Tick... Tock... Let's ROCK! ⏰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457200" y="411480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Super Fun Class on Clocks, Minutes &amp; Hours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62356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2F3C7E"/>
                </a:solidFill>
              </a:rPr>
              <a:t>A free lesson from Numrahedu.com</a:t>
            </a:r>
          </a:p>
          <a:p>
            <a:r>
              <a:rPr sz="1100">
                <a:solidFill>
                  <a:srgbClr val="5A5F73"/>
                </a:solidFill>
              </a:rPr>
              <a:t>Interactive time worksheets, clock games and answers: numrahedu.com/maths/time/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616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4114800"/>
            <a:ext cx="4572000" cy="4572000"/>
          </a:xfrm>
          <a:prstGeom prst="ellipse">
            <a:avLst/>
          </a:prstGeom>
          <a:solidFill>
            <a:srgbClr val="FFFFFF">
              <a:alpha val="15000"/>
            </a:srgbClr>
          </a:solidFill>
          <a:ln/>
        </p:spPr>
        <p:txBody>
          <a:bodyPr/>
          <a:p/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0" y="640080"/>
            <a:ext cx="1188720" cy="1188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920240"/>
            <a:ext cx="11247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Job, Time Detectives! 🕵️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914400" y="292608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don't clocks ever get hungry?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i="1" dirty="0">
                <a:solidFill>
                  <a:srgbClr val="FFF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they always "go back four seconds"... ba-dum-tss! 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14400" y="4297680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Remember: short hand = hour, long hand = minutes,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number-line hops make duration easy!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D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Is Already Part of YOUR Day!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35204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7380" y="1508760"/>
            <a:ext cx="822960" cy="8229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42316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Wake Up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278892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7:00 AM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4297680" y="1280160"/>
            <a:ext cx="35204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420" y="1508760"/>
            <a:ext cx="822960" cy="822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297680" y="242316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Breakfast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297680" y="278892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7:30 AM</a:t>
            </a:r>
            <a:endParaRPr lang="en-US" sz="2000" dirty="0"/>
          </a:p>
        </p:txBody>
      </p:sp>
      <p:sp>
        <p:nvSpPr>
          <p:cNvPr id="11" name="Shape 7"/>
          <p:cNvSpPr/>
          <p:nvPr/>
        </p:nvSpPr>
        <p:spPr>
          <a:xfrm>
            <a:off x="8046720" y="1280160"/>
            <a:ext cx="35204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460" y="1508760"/>
            <a:ext cx="822960" cy="8229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046720" y="242316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Starts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8046720" y="278892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8:00 AM</a:t>
            </a:r>
            <a:endParaRPr lang="en-US" sz="2000" dirty="0"/>
          </a:p>
        </p:txBody>
      </p:sp>
      <p:sp>
        <p:nvSpPr>
          <p:cNvPr id="15" name="Shape 10"/>
          <p:cNvSpPr/>
          <p:nvPr/>
        </p:nvSpPr>
        <p:spPr>
          <a:xfrm>
            <a:off x="548640" y="3749040"/>
            <a:ext cx="35204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380" y="3977640"/>
            <a:ext cx="822960" cy="8229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48640" y="489204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548640" y="525780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12:30 PM</a:t>
            </a:r>
            <a:endParaRPr lang="en-US" sz="2000" dirty="0"/>
          </a:p>
        </p:txBody>
      </p:sp>
      <p:sp>
        <p:nvSpPr>
          <p:cNvPr id="19" name="Shape 13"/>
          <p:cNvSpPr/>
          <p:nvPr/>
        </p:nvSpPr>
        <p:spPr>
          <a:xfrm>
            <a:off x="4297680" y="3749040"/>
            <a:ext cx="35204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6420" y="3977640"/>
            <a:ext cx="822960" cy="82296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4297680" y="489204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Playtime</a:t>
            </a:r>
            <a:endParaRPr lang="en-US" sz="1600" dirty="0"/>
          </a:p>
        </p:txBody>
      </p:sp>
      <p:sp>
        <p:nvSpPr>
          <p:cNvPr id="22" name="Text 15"/>
          <p:cNvSpPr/>
          <p:nvPr/>
        </p:nvSpPr>
        <p:spPr>
          <a:xfrm>
            <a:off x="4297680" y="525780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4:00 PM</a:t>
            </a:r>
            <a:endParaRPr lang="en-US" sz="2000" dirty="0"/>
          </a:p>
        </p:txBody>
      </p:sp>
      <p:sp>
        <p:nvSpPr>
          <p:cNvPr id="23" name="Shape 16"/>
          <p:cNvSpPr/>
          <p:nvPr/>
        </p:nvSpPr>
        <p:spPr>
          <a:xfrm>
            <a:off x="8046720" y="3749040"/>
            <a:ext cx="352044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5460" y="3977640"/>
            <a:ext cx="822960" cy="82296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8046720" y="489204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Cartoons</a:t>
            </a:r>
            <a:endParaRPr lang="en-US" sz="1600" dirty="0"/>
          </a:p>
        </p:txBody>
      </p:sp>
      <p:sp>
        <p:nvSpPr>
          <p:cNvPr id="26" name="Text 18"/>
          <p:cNvSpPr/>
          <p:nvPr/>
        </p:nvSpPr>
        <p:spPr>
          <a:xfrm>
            <a:off x="8046720" y="5257800"/>
            <a:ext cx="3520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6:30 PM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Analog Clock : It's Like a Pizza! 🍕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1371600" y="1920240"/>
            <a:ext cx="3840480" cy="384048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3812134" y="236047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360362" y="2908706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61027" y="36576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360362" y="440649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812134" y="495472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063240" y="5155387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314346" y="495472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766118" y="4406494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65453" y="36576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766118" y="2908706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314346" y="236047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063240" y="2159813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291840" y="3840480"/>
            <a:ext cx="748339" cy="-432054"/>
          </a:xfrm>
          <a:prstGeom prst="line">
            <a:avLst/>
          </a:prstGeom>
          <a:noFill/>
          <a:ln w="6350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3291840" y="3840480"/>
            <a:ext cx="-1305763" cy="0"/>
          </a:xfrm>
          <a:prstGeom prst="line">
            <a:avLst/>
          </a:prstGeom>
          <a:noFill/>
          <a:ln w="50800">
            <a:solidFill>
              <a:srgbClr val="F96167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3227832" y="3776472"/>
            <a:ext cx="128016" cy="128016"/>
          </a:xfrm>
          <a:prstGeom prst="ellipse">
            <a:avLst/>
          </a:prstGeom>
          <a:solidFill>
            <a:srgbClr val="F96167"/>
          </a:solidFill>
          <a:ln/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6126480" y="1417320"/>
            <a:ext cx="5486400" cy="1280160"/>
          </a:xfrm>
          <a:prstGeom prst="roundRect">
            <a:avLst>
              <a:gd name="adj" fmla="val 8571"/>
            </a:avLst>
          </a:prstGeom>
          <a:solidFill>
            <a:srgbClr val="FFFDF7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6355080" y="1645920"/>
            <a:ext cx="822960" cy="822960"/>
          </a:xfrm>
          <a:prstGeom prst="ellipse">
            <a:avLst/>
          </a:prstGeom>
          <a:solidFill>
            <a:srgbClr val="2F3C7E"/>
          </a:solidFill>
          <a:ln/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6355080" y="16459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7315200" y="155448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Hand = Lazy Hand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315200" y="1984248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to the HOUR. Moves slowly.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26480" y="2971800"/>
            <a:ext cx="5486400" cy="1280160"/>
          </a:xfrm>
          <a:prstGeom prst="roundRect">
            <a:avLst>
              <a:gd name="adj" fmla="val 8571"/>
            </a:avLst>
          </a:prstGeom>
          <a:solidFill>
            <a:srgbClr val="FFFDF7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25" name="Shape 23"/>
          <p:cNvSpPr/>
          <p:nvPr/>
        </p:nvSpPr>
        <p:spPr>
          <a:xfrm>
            <a:off x="6355080" y="3200400"/>
            <a:ext cx="822960" cy="822960"/>
          </a:xfrm>
          <a:prstGeom prst="ellipse">
            <a:avLst/>
          </a:prstGeom>
          <a:solidFill>
            <a:srgbClr val="F96167"/>
          </a:solidFill>
          <a:ln/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6355080" y="320040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27" name="Text 25"/>
          <p:cNvSpPr/>
          <p:nvPr/>
        </p:nvSpPr>
        <p:spPr>
          <a:xfrm>
            <a:off x="7315200" y="310896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Hand = Speedy Hand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315200" y="3538728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to the MINUTE. Runs fast!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126480" y="4526280"/>
            <a:ext cx="5486400" cy="1280160"/>
          </a:xfrm>
          <a:prstGeom prst="roundRect">
            <a:avLst>
              <a:gd name="adj" fmla="val 8571"/>
            </a:avLst>
          </a:prstGeom>
          <a:solidFill>
            <a:srgbClr val="FFFDF7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30" name="Shape 28"/>
          <p:cNvSpPr/>
          <p:nvPr/>
        </p:nvSpPr>
        <p:spPr>
          <a:xfrm>
            <a:off x="6355080" y="4754880"/>
            <a:ext cx="822960" cy="822960"/>
          </a:xfrm>
          <a:prstGeom prst="ellipse">
            <a:avLst/>
          </a:prstGeom>
          <a:solidFill>
            <a:srgbClr val="1C8A5A"/>
          </a:solidFill>
          <a:ln/>
        </p:spPr>
        <p:txBody>
          <a:bodyPr/>
          <a:p/>
        </p:txBody>
      </p:sp>
      <p:sp>
        <p:nvSpPr>
          <p:cNvPr id="31" name="Text 29"/>
          <p:cNvSpPr/>
          <p:nvPr/>
        </p:nvSpPr>
        <p:spPr>
          <a:xfrm>
            <a:off x="6355080" y="475488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7315200" y="4663440"/>
            <a:ext cx="4160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Big Slices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7315200" y="5093208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hours, just like 12 pizza slices.</a:t>
            </a:r>
            <a:endParaRPr lang="en-US" sz="1300" dirty="0"/>
          </a:p>
        </p:txBody>
      </p:sp>
      <p:sp>
        <p:nvSpPr>
          <p:cNvPr id="34" name="TextBox 33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F3C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Meet the Digital Clock! 🔢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31520" y="1371600"/>
            <a:ext cx="4846320" cy="2377440"/>
          </a:xfrm>
          <a:prstGeom prst="roundRect">
            <a:avLst>
              <a:gd name="adj" fmla="val 6923"/>
            </a:avLst>
          </a:prstGeom>
          <a:solidFill>
            <a:srgbClr val="0E1538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731520" y="1371600"/>
            <a:ext cx="4846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39FF8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 : 5 5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9E7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731520" y="3931920"/>
            <a:ext cx="4846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time as the analog clock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last slide!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035040" y="1371600"/>
            <a:ext cx="548640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640" y="1600200"/>
            <a:ext cx="1005840" cy="10058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406640" y="155448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 = morning!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406640" y="201168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noon : waking up, breakfast,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starting.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035040" y="3474720"/>
            <a:ext cx="548640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640" y="3703320"/>
            <a:ext cx="1005840" cy="10058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406640" y="365760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 = afternoon/night!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7406640" y="4114800"/>
            <a:ext cx="3931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noon : lunch, homework,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cartoons, bedtime.</a:t>
            </a:r>
            <a:endParaRPr lang="en-US" sz="1300" dirty="0"/>
          </a:p>
        </p:txBody>
      </p:sp>
      <p:sp>
        <p:nvSpPr>
          <p:cNvPr id="15" name="TextBox 14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D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Analog Twins, Digital Twins : Match Them! 🔍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822960" y="1371600"/>
            <a:ext cx="2011680" cy="201168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1992478" y="1515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279645" y="180228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2384755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279645" y="258683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992478" y="2874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600200" y="2979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07922" y="2874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20755" y="258683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15645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20755" y="180228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07922" y="1515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600200" y="1410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828800" y="2377440"/>
            <a:ext cx="437205" cy="-117149"/>
          </a:xfrm>
          <a:prstGeom prst="line">
            <a:avLst/>
          </a:prstGeom>
          <a:noFill/>
          <a:ln w="6350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1828800" y="2377440"/>
            <a:ext cx="683971" cy="0"/>
          </a:xfrm>
          <a:prstGeom prst="line">
            <a:avLst/>
          </a:prstGeom>
          <a:noFill/>
          <a:ln w="50800">
            <a:solidFill>
              <a:srgbClr val="F96167"/>
            </a:solidFill>
            <a:prstDash val="solid"/>
          </a:ln>
        </p:spPr>
        <p:txBody>
          <a:bodyPr/>
          <a:p/>
        </p:txBody>
      </p:sp>
      <p:sp>
        <p:nvSpPr>
          <p:cNvPr id="18" name="Shape 16"/>
          <p:cNvSpPr/>
          <p:nvPr/>
        </p:nvSpPr>
        <p:spPr>
          <a:xfrm>
            <a:off x="1764792" y="2313432"/>
            <a:ext cx="128016" cy="128016"/>
          </a:xfrm>
          <a:prstGeom prst="ellipse">
            <a:avLst/>
          </a:prstGeom>
          <a:solidFill>
            <a:srgbClr val="F96167"/>
          </a:solidFill>
          <a:ln/>
        </p:spPr>
        <p:txBody>
          <a:bodyPr/>
          <a:p/>
        </p:txBody>
      </p:sp>
      <p:sp>
        <p:nvSpPr>
          <p:cNvPr id="19" name="Shape 17"/>
          <p:cNvSpPr/>
          <p:nvPr/>
        </p:nvSpPr>
        <p:spPr>
          <a:xfrm>
            <a:off x="2514600" y="1234440"/>
            <a:ext cx="457200" cy="457200"/>
          </a:xfrm>
          <a:prstGeom prst="ellipse">
            <a:avLst/>
          </a:prstGeom>
          <a:solidFill>
            <a:srgbClr val="F9E795"/>
          </a:solidFill>
          <a:ln/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2514600" y="1234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F3C7E"/>
                </a:solidFill>
              </a:rPr>
              <a:t>A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143000" y="3840480"/>
            <a:ext cx="1371600" cy="777240"/>
          </a:xfrm>
          <a:prstGeom prst="roundRect">
            <a:avLst>
              <a:gd name="adj" fmla="val 11765"/>
            </a:avLst>
          </a:prstGeom>
          <a:solidFill>
            <a:srgbClr val="0E1538"/>
          </a:solidFill>
          <a:ln/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1143000" y="3840480"/>
            <a:ext cx="1371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9FF8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3:15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4572000" y="1371600"/>
            <a:ext cx="2011680" cy="201168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5741518" y="1515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028685" y="180228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133795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028685" y="258683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741518" y="2874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349240" y="2979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956962" y="2874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4669795" y="258683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564685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4669795" y="180228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4956962" y="1515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349240" y="1410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5577840" y="2377440"/>
            <a:ext cx="-452628" cy="0"/>
          </a:xfrm>
          <a:prstGeom prst="line">
            <a:avLst/>
          </a:prstGeom>
          <a:noFill/>
          <a:ln w="6350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37" name="Shape 35"/>
          <p:cNvSpPr/>
          <p:nvPr/>
        </p:nvSpPr>
        <p:spPr>
          <a:xfrm>
            <a:off x="5577840" y="2377440"/>
            <a:ext cx="0" cy="-683971"/>
          </a:xfrm>
          <a:prstGeom prst="line">
            <a:avLst/>
          </a:prstGeom>
          <a:noFill/>
          <a:ln w="50800">
            <a:solidFill>
              <a:srgbClr val="F96167"/>
            </a:solidFill>
            <a:prstDash val="solid"/>
          </a:ln>
        </p:spPr>
        <p:txBody>
          <a:bodyPr/>
          <a:p/>
        </p:txBody>
      </p:sp>
      <p:sp>
        <p:nvSpPr>
          <p:cNvPr id="38" name="Shape 36"/>
          <p:cNvSpPr/>
          <p:nvPr/>
        </p:nvSpPr>
        <p:spPr>
          <a:xfrm>
            <a:off x="5513832" y="2313432"/>
            <a:ext cx="128016" cy="128016"/>
          </a:xfrm>
          <a:prstGeom prst="ellipse">
            <a:avLst/>
          </a:prstGeom>
          <a:solidFill>
            <a:srgbClr val="F96167"/>
          </a:solidFill>
          <a:ln/>
        </p:spPr>
        <p:txBody>
          <a:bodyPr/>
          <a:p/>
        </p:txBody>
      </p:sp>
      <p:sp>
        <p:nvSpPr>
          <p:cNvPr id="39" name="Shape 37"/>
          <p:cNvSpPr/>
          <p:nvPr/>
        </p:nvSpPr>
        <p:spPr>
          <a:xfrm>
            <a:off x="6263640" y="1234440"/>
            <a:ext cx="457200" cy="457200"/>
          </a:xfrm>
          <a:prstGeom prst="ellipse">
            <a:avLst/>
          </a:prstGeom>
          <a:solidFill>
            <a:srgbClr val="F9E795"/>
          </a:solidFill>
          <a:ln/>
        </p:spPr>
        <p:txBody>
          <a:bodyPr/>
          <a:p/>
        </p:txBody>
      </p:sp>
      <p:sp>
        <p:nvSpPr>
          <p:cNvPr id="40" name="Text 38"/>
          <p:cNvSpPr/>
          <p:nvPr/>
        </p:nvSpPr>
        <p:spPr>
          <a:xfrm>
            <a:off x="6263640" y="1234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F3C7E"/>
                </a:solidFill>
              </a:rPr>
              <a:t>B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892040" y="3840480"/>
            <a:ext cx="1371600" cy="777240"/>
          </a:xfrm>
          <a:prstGeom prst="roundRect">
            <a:avLst>
              <a:gd name="adj" fmla="val 11765"/>
            </a:avLst>
          </a:prstGeom>
          <a:solidFill>
            <a:srgbClr val="0E1538"/>
          </a:solidFill>
          <a:ln/>
        </p:spPr>
        <p:txBody>
          <a:bodyPr/>
          <a:p/>
        </p:txBody>
      </p:sp>
      <p:sp>
        <p:nvSpPr>
          <p:cNvPr id="42" name="Text 40"/>
          <p:cNvSpPr/>
          <p:nvPr/>
        </p:nvSpPr>
        <p:spPr>
          <a:xfrm>
            <a:off x="4892040" y="3840480"/>
            <a:ext cx="1371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9FF8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9:00</a:t>
            </a:r>
            <a:endParaRPr lang="en-US" sz="2000" dirty="0"/>
          </a:p>
        </p:txBody>
      </p:sp>
      <p:sp>
        <p:nvSpPr>
          <p:cNvPr id="43" name="Shape 41"/>
          <p:cNvSpPr/>
          <p:nvPr/>
        </p:nvSpPr>
        <p:spPr>
          <a:xfrm>
            <a:off x="8321040" y="1371600"/>
            <a:ext cx="2011680" cy="201168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4" name="Text 42"/>
          <p:cNvSpPr/>
          <p:nvPr/>
        </p:nvSpPr>
        <p:spPr>
          <a:xfrm>
            <a:off x="9490558" y="1515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9777725" y="180228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9882835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9777725" y="258683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9490558" y="2874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9098280" y="2979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8706002" y="2874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51" name="Text 49"/>
          <p:cNvSpPr/>
          <p:nvPr/>
        </p:nvSpPr>
        <p:spPr>
          <a:xfrm>
            <a:off x="8418835" y="2586838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8313725" y="219456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8418835" y="1802282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8706002" y="151511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9098280" y="1410005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3C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56" name="Shape 54"/>
          <p:cNvSpPr/>
          <p:nvPr/>
        </p:nvSpPr>
        <p:spPr>
          <a:xfrm>
            <a:off x="9326880" y="2377440"/>
            <a:ext cx="-117149" cy="437205"/>
          </a:xfrm>
          <a:prstGeom prst="line">
            <a:avLst/>
          </a:prstGeom>
          <a:noFill/>
          <a:ln w="6350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57" name="Shape 55"/>
          <p:cNvSpPr/>
          <p:nvPr/>
        </p:nvSpPr>
        <p:spPr>
          <a:xfrm>
            <a:off x="9326880" y="2377440"/>
            <a:ext cx="0" cy="683971"/>
          </a:xfrm>
          <a:prstGeom prst="line">
            <a:avLst/>
          </a:prstGeom>
          <a:noFill/>
          <a:ln w="50800">
            <a:solidFill>
              <a:srgbClr val="F96167"/>
            </a:solidFill>
            <a:prstDash val="solid"/>
          </a:ln>
        </p:spPr>
        <p:txBody>
          <a:bodyPr/>
          <a:p/>
        </p:txBody>
      </p:sp>
      <p:sp>
        <p:nvSpPr>
          <p:cNvPr id="58" name="Shape 56"/>
          <p:cNvSpPr/>
          <p:nvPr/>
        </p:nvSpPr>
        <p:spPr>
          <a:xfrm>
            <a:off x="9262872" y="2313432"/>
            <a:ext cx="128016" cy="128016"/>
          </a:xfrm>
          <a:prstGeom prst="ellipse">
            <a:avLst/>
          </a:prstGeom>
          <a:solidFill>
            <a:srgbClr val="F96167"/>
          </a:solidFill>
          <a:ln/>
        </p:spPr>
        <p:txBody>
          <a:bodyPr/>
          <a:p/>
        </p:txBody>
      </p:sp>
      <p:sp>
        <p:nvSpPr>
          <p:cNvPr id="59" name="Shape 57"/>
          <p:cNvSpPr/>
          <p:nvPr/>
        </p:nvSpPr>
        <p:spPr>
          <a:xfrm>
            <a:off x="10012680" y="1234440"/>
            <a:ext cx="457200" cy="457200"/>
          </a:xfrm>
          <a:prstGeom prst="ellipse">
            <a:avLst/>
          </a:prstGeom>
          <a:solidFill>
            <a:srgbClr val="F9E795"/>
          </a:solidFill>
          <a:ln/>
        </p:spPr>
        <p:txBody>
          <a:bodyPr/>
          <a:p/>
        </p:txBody>
      </p:sp>
      <p:sp>
        <p:nvSpPr>
          <p:cNvPr id="60" name="Text 58"/>
          <p:cNvSpPr/>
          <p:nvPr/>
        </p:nvSpPr>
        <p:spPr>
          <a:xfrm>
            <a:off x="10012680" y="1234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F3C7E"/>
                </a:solidFill>
              </a:rPr>
              <a:t>C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641080" y="3840480"/>
            <a:ext cx="1371600" cy="777240"/>
          </a:xfrm>
          <a:prstGeom prst="roundRect">
            <a:avLst>
              <a:gd name="adj" fmla="val 11765"/>
            </a:avLst>
          </a:prstGeom>
          <a:solidFill>
            <a:srgbClr val="0E1538"/>
          </a:solidFill>
          <a:ln/>
        </p:spPr>
        <p:txBody>
          <a:bodyPr/>
          <a:p/>
        </p:txBody>
      </p:sp>
      <p:sp>
        <p:nvSpPr>
          <p:cNvPr id="62" name="Text 60"/>
          <p:cNvSpPr/>
          <p:nvPr/>
        </p:nvSpPr>
        <p:spPr>
          <a:xfrm>
            <a:off x="8641080" y="3840480"/>
            <a:ext cx="1371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9FF8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6:30</a:t>
            </a:r>
            <a:endParaRPr lang="en-US" sz="2000" dirty="0"/>
          </a:p>
        </p:txBody>
      </p:sp>
      <p:sp>
        <p:nvSpPr>
          <p:cNvPr id="63" name="Shape 61"/>
          <p:cNvSpPr/>
          <p:nvPr/>
        </p:nvSpPr>
        <p:spPr>
          <a:xfrm>
            <a:off x="822960" y="5120640"/>
            <a:ext cx="10515600" cy="1188720"/>
          </a:xfrm>
          <a:prstGeom prst="roundRect">
            <a:avLst>
              <a:gd name="adj" fmla="val 9231"/>
            </a:avLst>
          </a:prstGeom>
          <a:solidFill>
            <a:srgbClr val="F9E795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64" name="Text 62"/>
          <p:cNvSpPr/>
          <p:nvPr/>
        </p:nvSpPr>
        <p:spPr>
          <a:xfrm>
            <a:off x="1097280" y="5120640"/>
            <a:ext cx="9966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Challenge: shout out which letter matches which digital time before we check! 🏆</a:t>
            </a:r>
            <a:endParaRPr lang="en-US" sz="1600" dirty="0"/>
          </a:p>
        </p:txBody>
      </p:sp>
      <p:sp>
        <p:nvSpPr>
          <p:cNvPr id="65" name="TextBox 64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Duration: Hop Across the Number Line! 🐸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subtract scary numbers : just hop to friendly stops!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14400" y="3657600"/>
            <a:ext cx="10332720" cy="0"/>
          </a:xfrm>
          <a:prstGeom prst="line">
            <a:avLst/>
          </a:prstGeom>
          <a:noFill/>
          <a:ln w="5080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80467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45720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3:40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00507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65760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4:00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66267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731520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5:00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113739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1078992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5:15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005840" y="2743200"/>
            <a:ext cx="301752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1C8A5A"/>
            </a:solidFill>
            <a:prstDash val="dash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1874520" y="2331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8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+20 min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206240" y="2743200"/>
            <a:ext cx="347472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5BC8F2"/>
            </a:solidFill>
            <a:prstDash val="dash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5303520" y="2331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7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hour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863840" y="2743200"/>
            <a:ext cx="329184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1C8A5A"/>
            </a:solidFill>
            <a:prstDash val="dash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8869680" y="2331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8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+15 min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914400" y="5029200"/>
            <a:ext cx="10332720" cy="1188720"/>
          </a:xfrm>
          <a:prstGeom prst="roundRect">
            <a:avLst>
              <a:gd name="adj" fmla="val 9231"/>
            </a:avLst>
          </a:prstGeom>
          <a:solidFill>
            <a:srgbClr val="FFFDF7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14400" y="5029200"/>
            <a:ext cx="10332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9616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 + 1 hour (60 min) + 15 min = 95 minutes total!</a:t>
            </a:r>
            <a:endParaRPr lang="en-US" sz="1900" dirty="0"/>
          </a:p>
        </p:txBody>
      </p:sp>
      <p:sp>
        <p:nvSpPr>
          <p:cNvPr id="21" name="TextBox 20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D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 to Hop! 🎉 Movie Time Problem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640080" y="1051560"/>
            <a:ext cx="1088136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914400" y="1051560"/>
            <a:ext cx="10332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movie starts at 4:50 PM and ends at 6:10 PM. How long is the movie?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14400" y="3657600"/>
            <a:ext cx="10332720" cy="0"/>
          </a:xfrm>
          <a:prstGeom prst="line">
            <a:avLst/>
          </a:prstGeom>
          <a:noFill/>
          <a:ln w="5080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6" name="Shape 4"/>
          <p:cNvSpPr/>
          <p:nvPr/>
        </p:nvSpPr>
        <p:spPr>
          <a:xfrm>
            <a:off x="80467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45720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4:50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10235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475488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5:00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57707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822960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6:00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1137392" y="3547872"/>
            <a:ext cx="219456" cy="219456"/>
          </a:xfrm>
          <a:prstGeom prst="ellipse">
            <a:avLst/>
          </a:prstGeom>
          <a:solidFill>
            <a:srgbClr val="F96167"/>
          </a:solidFill>
          <a:ln w="19050">
            <a:solidFill>
              <a:srgbClr val="2F3C7E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10789920" y="39319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6:10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005840" y="2743200"/>
            <a:ext cx="411480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1C8A5A"/>
            </a:solidFill>
            <a:prstDash val="dash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2423160" y="2331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8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+10 min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303520" y="2743200"/>
            <a:ext cx="329184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1E7BA8"/>
            </a:solidFill>
            <a:prstDash val="dash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309360" y="2331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7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hour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778240" y="2743200"/>
            <a:ext cx="2377440" cy="1463040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1C8A5A"/>
            </a:solidFill>
            <a:prstDash val="dash"/>
          </a:ln>
        </p:spPr>
        <p:txBody>
          <a:bodyPr/>
          <a:p/>
        </p:txBody>
      </p:sp>
      <p:sp>
        <p:nvSpPr>
          <p:cNvPr id="19" name="Text 17"/>
          <p:cNvSpPr/>
          <p:nvPr/>
        </p:nvSpPr>
        <p:spPr>
          <a:xfrm>
            <a:off x="9326880" y="2331720"/>
            <a:ext cx="1280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C8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+10 min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778240" y="5120640"/>
            <a:ext cx="2468880" cy="1097280"/>
          </a:xfrm>
          <a:prstGeom prst="roundRect">
            <a:avLst>
              <a:gd name="adj" fmla="val 41667"/>
            </a:avLst>
          </a:prstGeom>
          <a:solidFill>
            <a:srgbClr val="F9E795"/>
          </a:solidFill>
          <a:ln/>
        </p:spPr>
        <p:txBody>
          <a:bodyPr/>
          <a:p/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46920" y="5349240"/>
            <a:ext cx="640080" cy="64008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640080" y="521208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it!</a:t>
            </a:r>
            <a:endParaRPr lang="en-US" sz="1600" dirty="0"/>
          </a:p>
          <a:p>
            <a:pPr indent="0" marL="0">
              <a:buNone/>
            </a:pPr>
            <a:r>
              <a:rPr lang="en-US" sz="1600" i="1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we reveal.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Worksheet Time! ✏️ Grab a Pencil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48640" y="1051560"/>
            <a:ext cx="5394960" cy="1508760"/>
          </a:xfrm>
          <a:prstGeom prst="roundRect">
            <a:avLst>
              <a:gd name="adj" fmla="val 7273"/>
            </a:avLst>
          </a:prstGeom>
          <a:solidFill>
            <a:srgbClr val="EAF6FB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777240" y="116128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Ali's cricket match: 4:30 PM to 6:10 PM. How long did it last?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217920" y="1051560"/>
            <a:ext cx="5394960" cy="1508760"/>
          </a:xfrm>
          <a:prstGeom prst="roundRect">
            <a:avLst>
              <a:gd name="adj" fmla="val 7273"/>
            </a:avLst>
          </a:prstGeom>
          <a:solidFill>
            <a:srgbClr val="FFF3E0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446520" y="116128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School starts 8:00 AM. Sara needs 45 min to get ready. What time should her alarm ring?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2743200"/>
            <a:ext cx="5394960" cy="1508760"/>
          </a:xfrm>
          <a:prstGeom prst="roundRect">
            <a:avLst>
              <a:gd name="adj" fmla="val 7273"/>
            </a:avLst>
          </a:prstGeom>
          <a:solidFill>
            <a:srgbClr val="F1FBE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777240" y="28529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A movie is 1 hr 50 min long, starts at 5:15 PM. What time does it end?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217920" y="2743200"/>
            <a:ext cx="5394960" cy="1508760"/>
          </a:xfrm>
          <a:prstGeom prst="roundRect">
            <a:avLst>
              <a:gd name="adj" fmla="val 7273"/>
            </a:avLst>
          </a:prstGeom>
          <a:solidFill>
            <a:srgbClr val="EAF6FB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446520" y="28529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Your cartoon is 25 min long, starts 6:40 PM. Will it end before 7:10 PM?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4434840"/>
            <a:ext cx="5394960" cy="1508760"/>
          </a:xfrm>
          <a:prstGeom prst="roundRect">
            <a:avLst>
              <a:gd name="adj" fmla="val 7273"/>
            </a:avLst>
          </a:prstGeom>
          <a:solidFill>
            <a:srgbClr val="FFF3E0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777240" y="454456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A sloth crosses the room in 3 minutes, starting at 2:58 PM. What time does it finish? 🦊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17920" y="4434840"/>
            <a:ext cx="5394960" cy="1508760"/>
          </a:xfrm>
          <a:prstGeom prst="roundRect">
            <a:avLst>
              <a:gd name="adj" fmla="val 7273"/>
            </a:avLst>
          </a:prstGeom>
          <a:solidFill>
            <a:srgbClr val="F1FBE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446520" y="454456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How many minutes are in 2 hours? How many seconds in 3 minutes?</a:t>
            </a:r>
            <a:endParaRPr lang="en-US" sz="1350" dirty="0"/>
          </a:p>
        </p:txBody>
      </p:sp>
      <p:sp>
        <p:nvSpPr>
          <p:cNvPr id="15" name="TextBox 14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F3C7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PLAY! 🎮 Fun Time Games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280160"/>
            <a:ext cx="3474720" cy="438912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4" name="Shape 2"/>
          <p:cNvSpPr/>
          <p:nvPr/>
        </p:nvSpPr>
        <p:spPr>
          <a:xfrm>
            <a:off x="1920240" y="1600200"/>
            <a:ext cx="914400" cy="914400"/>
          </a:xfrm>
          <a:prstGeom prst="ellipse">
            <a:avLst/>
          </a:prstGeom>
          <a:solidFill>
            <a:srgbClr val="F9E795"/>
          </a:solidFill>
          <a:ln/>
        </p:spPr>
        <p:txBody>
          <a:bodyPr/>
          <a:p/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0" y="1783080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7432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Clock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60120" y="3383280"/>
            <a:ext cx="2834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kids become the hour &amp; minute hands! Call a time, they pose it.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389120" y="1280160"/>
            <a:ext cx="3474720" cy="438912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5669280" y="1600200"/>
            <a:ext cx="914400" cy="914400"/>
          </a:xfrm>
          <a:prstGeom prst="ellipse">
            <a:avLst/>
          </a:prstGeom>
          <a:solidFill>
            <a:srgbClr val="F9E795"/>
          </a:solidFill>
          <a:ln/>
        </p:spPr>
        <p:txBody>
          <a:bodyPr/>
          <a:p/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1783080"/>
            <a:ext cx="54864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617720" y="27432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Beat the Clock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4709160" y="3383280"/>
            <a:ext cx="2834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Flash a digital time, first to set their paper clock wins a point!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8138160" y="1280160"/>
            <a:ext cx="3474720" cy="438912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  <p:txBody>
          <a:bodyPr/>
          <a:p/>
        </p:txBody>
      </p:sp>
      <p:sp>
        <p:nvSpPr>
          <p:cNvPr id="14" name="Shape 10"/>
          <p:cNvSpPr/>
          <p:nvPr/>
        </p:nvSpPr>
        <p:spPr>
          <a:xfrm>
            <a:off x="9418320" y="1600200"/>
            <a:ext cx="914400" cy="914400"/>
          </a:xfrm>
          <a:prstGeom prst="ellipse">
            <a:avLst/>
          </a:prstGeom>
          <a:solidFill>
            <a:srgbClr val="F9E795"/>
          </a:solidFill>
          <a:ln/>
        </p:spPr>
        <p:txBody>
          <a:bodyPr/>
          <a:p/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1783080"/>
            <a:ext cx="548640" cy="5486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66760" y="274320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630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Wrong With My Day?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8458200" y="3383280"/>
            <a:ext cx="28346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A5F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the silly time mistake in a funny daily schedule.</a:t>
            </a:r>
            <a:endParaRPr lang="en-US" sz="1300" dirty="0"/>
          </a:p>
        </p:txBody>
      </p:sp>
      <p:sp>
        <p:nvSpPr>
          <p:cNvPr id="18" name="TextBox 17"/>
          <p:cNvSpPr txBox="1"/>
          <p:nvPr/>
        </p:nvSpPr>
        <p:spPr>
          <a:xfrm>
            <a:off x="320040" y="6400800"/>
            <a:ext cx="38404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2F3C7E"/>
                </a:solidFill>
              </a:rPr>
              <a:t>Numrahedu.com  |  Free Time Worksheets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31880" y="6400800"/>
            <a:ext cx="6400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1">
                <a:solidFill>
                  <a:srgbClr val="969CB8"/>
                </a:solidFill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Learn Time!</dc:title>
  <dc:subject>PptxGenJS Presentation</dc:subject>
  <dc:creator>Time Class</dc:creator>
  <cp:lastModifiedBy>Time Class</cp:lastModifiedBy>
  <cp:revision>1</cp:revision>
  <dcterms:created xsi:type="dcterms:W3CDTF">2026-06-20T09:52:47Z</dcterms:created>
  <dcterms:modified xsi:type="dcterms:W3CDTF">2026-06-20T09:52:47Z</dcterms:modified>
</cp:coreProperties>
</file>